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1" r:id="rId4"/>
    <p:sldId id="265" r:id="rId5"/>
    <p:sldId id="262" r:id="rId6"/>
    <p:sldId id="267" r:id="rId7"/>
    <p:sldId id="264" r:id="rId8"/>
    <p:sldId id="268" r:id="rId9"/>
    <p:sldId id="269" r:id="rId10"/>
    <p:sldId id="270" r:id="rId11"/>
    <p:sldId id="271" r:id="rId12"/>
    <p:sldId id="274" r:id="rId13"/>
    <p:sldId id="275" r:id="rId14"/>
    <p:sldId id="273" r:id="rId15"/>
    <p:sldId id="266" r:id="rId16"/>
    <p:sldId id="276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9701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4448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4131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3143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41398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03850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61630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6796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3202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2085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823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4306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8343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1870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3237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5820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6723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93371" y="3134043"/>
            <a:ext cx="9144000" cy="2387600"/>
          </a:xfrm>
        </p:spPr>
        <p:txBody>
          <a:bodyPr>
            <a:noAutofit/>
          </a:bodyPr>
          <a:lstStyle/>
          <a:p>
            <a:pPr algn="ctr"/>
            <a:r>
              <a:rPr lang="pt-BR" sz="7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MORFOLOGIA EXTERNA DAS PLANTAS ANGIOSPERMAS </a:t>
            </a:r>
            <a:r>
              <a:rPr lang="pt-BR" sz="7200" dirty="0" smtClean="0"/>
              <a:t/>
            </a:r>
            <a:br>
              <a:rPr lang="pt-BR" sz="7200" dirty="0" smtClean="0"/>
            </a:br>
            <a:r>
              <a:rPr lang="pt-BR" sz="2000" i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Profª</a:t>
            </a:r>
            <a:r>
              <a:rPr lang="pt-BR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Yara Graciano </a:t>
            </a:r>
            <a:endParaRPr lang="pt-BR" sz="2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612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690396" y="658361"/>
            <a:ext cx="8596668" cy="5010919"/>
          </a:xfrm>
        </p:spPr>
        <p:txBody>
          <a:bodyPr>
            <a:normAutofit/>
          </a:bodyPr>
          <a:lstStyle/>
          <a:p>
            <a:pPr algn="just"/>
            <a:r>
              <a:rPr lang="pt-BR" sz="2000" dirty="0"/>
              <a:t>Cada compartimento da </a:t>
            </a:r>
            <a:r>
              <a:rPr lang="pt-BR" sz="2000" b="1" dirty="0"/>
              <a:t>antera</a:t>
            </a:r>
            <a:r>
              <a:rPr lang="pt-BR" sz="2000" dirty="0"/>
              <a:t> possui dois sacos polínicos (</a:t>
            </a:r>
            <a:r>
              <a:rPr lang="pt-BR" sz="2000" dirty="0" err="1"/>
              <a:t>microsporângios</a:t>
            </a:r>
            <a:r>
              <a:rPr lang="pt-BR" sz="2000" dirty="0"/>
              <a:t>) </a:t>
            </a:r>
            <a:r>
              <a:rPr lang="pt-BR" sz="2000" dirty="0" smtClean="0"/>
              <a:t>que geram </a:t>
            </a:r>
            <a:r>
              <a:rPr lang="pt-BR" sz="2000" dirty="0"/>
              <a:t>o </a:t>
            </a:r>
            <a:r>
              <a:rPr lang="pt-BR" sz="2000" b="1" dirty="0"/>
              <a:t>grão de pólen</a:t>
            </a:r>
            <a:r>
              <a:rPr lang="pt-BR" sz="2000" dirty="0"/>
              <a:t> (gametófito masculino). O grão de </a:t>
            </a:r>
            <a:r>
              <a:rPr lang="pt-BR" sz="2000" b="1" dirty="0"/>
              <a:t>pólen</a:t>
            </a:r>
            <a:r>
              <a:rPr lang="pt-BR" sz="2000" dirty="0"/>
              <a:t> irá originar o gameta masculino.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157" y="2002379"/>
            <a:ext cx="8596668" cy="337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16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7334" y="627017"/>
            <a:ext cx="8596668" cy="5414345"/>
          </a:xfrm>
        </p:spPr>
        <p:txBody>
          <a:bodyPr/>
          <a:lstStyle/>
          <a:p>
            <a:r>
              <a:rPr lang="pt-BR" dirty="0"/>
              <a:t>G</a:t>
            </a:r>
            <a:r>
              <a:rPr lang="pt-BR" b="1" dirty="0" smtClean="0"/>
              <a:t>ineceu</a:t>
            </a:r>
            <a:r>
              <a:rPr lang="pt-BR" dirty="0"/>
              <a:t> é a parte feminina da flor.  C</a:t>
            </a:r>
            <a:r>
              <a:rPr lang="pt-BR" dirty="0" smtClean="0"/>
              <a:t>onstituído </a:t>
            </a:r>
            <a:r>
              <a:rPr lang="pt-BR" dirty="0"/>
              <a:t>por folhas modificadas que se fecham e formam os </a:t>
            </a:r>
            <a:r>
              <a:rPr lang="pt-BR" b="1" dirty="0"/>
              <a:t>carpelos</a:t>
            </a:r>
            <a:r>
              <a:rPr lang="pt-BR" dirty="0"/>
              <a:t>. Cada </a:t>
            </a:r>
            <a:r>
              <a:rPr lang="pt-BR" b="1" dirty="0"/>
              <a:t>carpelo</a:t>
            </a:r>
            <a:r>
              <a:rPr lang="pt-BR" dirty="0"/>
              <a:t> possui uma base dilatada, chamada de </a:t>
            </a:r>
            <a:r>
              <a:rPr lang="pt-BR" b="1" dirty="0"/>
              <a:t>ovário</a:t>
            </a:r>
            <a:r>
              <a:rPr lang="pt-BR" dirty="0"/>
              <a:t>. Acima do </a:t>
            </a:r>
            <a:r>
              <a:rPr lang="pt-BR" b="1" dirty="0"/>
              <a:t>ovário</a:t>
            </a:r>
            <a:r>
              <a:rPr lang="pt-BR" dirty="0"/>
              <a:t> há um tubo, chamado de </a:t>
            </a:r>
            <a:r>
              <a:rPr lang="pt-BR" b="1" dirty="0"/>
              <a:t>pedúnculo</a:t>
            </a:r>
            <a:r>
              <a:rPr lang="pt-BR" dirty="0"/>
              <a:t> ou </a:t>
            </a:r>
            <a:r>
              <a:rPr lang="pt-BR" b="1" dirty="0"/>
              <a:t>estilete</a:t>
            </a:r>
            <a:r>
              <a:rPr lang="pt-BR" dirty="0"/>
              <a:t>.</a:t>
            </a:r>
          </a:p>
          <a:p>
            <a:r>
              <a:rPr lang="pt-BR" dirty="0"/>
              <a:t>Na extremidade do </a:t>
            </a:r>
            <a:r>
              <a:rPr lang="pt-BR" b="1" dirty="0"/>
              <a:t>estilete</a:t>
            </a:r>
            <a:r>
              <a:rPr lang="pt-BR" dirty="0"/>
              <a:t> há uma segunda dilatação – o </a:t>
            </a:r>
            <a:r>
              <a:rPr lang="pt-BR" b="1" dirty="0"/>
              <a:t>estigma</a:t>
            </a:r>
            <a:r>
              <a:rPr lang="pt-BR" dirty="0"/>
              <a:t>, que recebe o </a:t>
            </a:r>
            <a:r>
              <a:rPr lang="pt-BR" b="1" dirty="0"/>
              <a:t>grão de pólen</a:t>
            </a:r>
            <a:r>
              <a:rPr lang="pt-BR" dirty="0"/>
              <a:t> pouco antes da fecundação. No </a:t>
            </a:r>
            <a:r>
              <a:rPr lang="pt-BR" b="1" dirty="0"/>
              <a:t>ovário</a:t>
            </a:r>
            <a:r>
              <a:rPr lang="pt-BR" dirty="0"/>
              <a:t>, dependendo da espécie, podemos encontrar um ou mais óvulos (</a:t>
            </a:r>
            <a:r>
              <a:rPr lang="pt-BR" dirty="0" err="1" smtClean="0"/>
              <a:t>macrosporângios</a:t>
            </a:r>
            <a:r>
              <a:rPr lang="pt-BR" dirty="0" smtClean="0"/>
              <a:t>), onde </a:t>
            </a:r>
            <a:r>
              <a:rPr lang="pt-BR" dirty="0"/>
              <a:t>está a </a:t>
            </a:r>
            <a:r>
              <a:rPr lang="pt-BR" b="1" dirty="0"/>
              <a:t>oosfera</a:t>
            </a:r>
            <a:r>
              <a:rPr lang="pt-BR" dirty="0"/>
              <a:t> (gameta feminino).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497" y="3504384"/>
            <a:ext cx="1981200" cy="230505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051" y="3504384"/>
            <a:ext cx="2650263" cy="250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733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1877" y="3466131"/>
            <a:ext cx="3914260" cy="303780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877" y="667097"/>
            <a:ext cx="2013615" cy="2615411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2564" y="667097"/>
            <a:ext cx="1693573" cy="2615411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995851" y="4661866"/>
            <a:ext cx="3187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Corte transversal no ovário do Lírio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5995851" y="1651636"/>
            <a:ext cx="3278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Corte </a:t>
            </a:r>
            <a:r>
              <a:rPr lang="pt-BR" dirty="0" smtClean="0"/>
              <a:t>longitudinal no </a:t>
            </a:r>
            <a:r>
              <a:rPr lang="pt-BR" dirty="0"/>
              <a:t>ovário do Lírio</a:t>
            </a:r>
          </a:p>
        </p:txBody>
      </p:sp>
    </p:spTree>
    <p:extLst>
      <p:ext uri="{BB962C8B-B14F-4D97-AF65-F5344CB8AC3E}">
        <p14:creationId xmlns:p14="http://schemas.microsoft.com/office/powerpoint/2010/main" val="179304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5083" y="415340"/>
            <a:ext cx="8596668" cy="1191392"/>
          </a:xfrm>
        </p:spPr>
        <p:txBody>
          <a:bodyPr>
            <a:normAutofit/>
          </a:bodyPr>
          <a:lstStyle/>
          <a:p>
            <a:pPr algn="just"/>
            <a:r>
              <a:rPr lang="pt-BR" sz="2000" dirty="0"/>
              <a:t>Na maior parte </a:t>
            </a:r>
            <a:r>
              <a:rPr lang="pt-BR" sz="2000" dirty="0" smtClean="0"/>
              <a:t>das espécies encontramos gineceus com carpelos independentes, cada um com seu ovário</a:t>
            </a:r>
            <a:r>
              <a:rPr lang="pt-BR" sz="2000" dirty="0"/>
              <a:t> e, em cada </a:t>
            </a:r>
            <a:r>
              <a:rPr lang="pt-BR" sz="2000" b="1" dirty="0"/>
              <a:t>ovário</a:t>
            </a:r>
            <a:r>
              <a:rPr lang="pt-BR" sz="2000" dirty="0"/>
              <a:t>, há uma cavidade – a loja ou loco, com um ou mais óvulos.</a:t>
            </a:r>
            <a:r>
              <a:rPr lang="pt-BR" sz="2000" dirty="0" smtClean="0"/>
              <a:t> </a:t>
            </a:r>
            <a:endParaRPr lang="pt-BR" sz="20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842" y="1606732"/>
            <a:ext cx="6468129" cy="470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534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Dissecção de uma Flor Dicotiledônea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9955" y="1681689"/>
            <a:ext cx="4650376" cy="461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5129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8774" y="361406"/>
            <a:ext cx="8596668" cy="775063"/>
          </a:xfrm>
        </p:spPr>
        <p:txBody>
          <a:bodyPr/>
          <a:lstStyle/>
          <a:p>
            <a:pPr algn="ctr"/>
            <a:r>
              <a:rPr lang="pt-BR" dirty="0" smtClean="0"/>
              <a:t>Atividade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68774" y="1136469"/>
            <a:ext cx="8596668" cy="513370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pt-BR" sz="2000" dirty="0" smtClean="0"/>
              <a:t>1- Existem </a:t>
            </a:r>
            <a:r>
              <a:rPr lang="pt-BR" sz="2000" dirty="0"/>
              <a:t>angiospermas que apresentam um grande número de pequenas flores concentradas em um mesmo ramo. Nesses casos, o conjunto de flores é chamado </a:t>
            </a:r>
            <a:r>
              <a:rPr lang="pt-BR" sz="2000" b="1" dirty="0"/>
              <a:t>inflorescência. </a:t>
            </a:r>
            <a:r>
              <a:rPr lang="pt-BR" sz="2000" dirty="0"/>
              <a:t>Por serem atraentes para os insetos e para outros animais, as inflorescências facilitam a polinização</a:t>
            </a:r>
            <a:r>
              <a:rPr lang="pt-BR" sz="2000" dirty="0" smtClean="0"/>
              <a:t>. Pesquise exemplos de inflorescência.</a:t>
            </a:r>
          </a:p>
          <a:p>
            <a:pPr marL="0" indent="0" algn="just">
              <a:buNone/>
            </a:pPr>
            <a:r>
              <a:rPr lang="pt-BR" sz="2000" dirty="0" smtClean="0"/>
              <a:t>2- </a:t>
            </a:r>
            <a:r>
              <a:rPr lang="pt-BR" sz="2000" dirty="0"/>
              <a:t>As </a:t>
            </a:r>
            <a:r>
              <a:rPr lang="pt-BR" sz="2000" b="1" dirty="0"/>
              <a:t>flores</a:t>
            </a:r>
            <a:r>
              <a:rPr lang="pt-BR" sz="2000" dirty="0"/>
              <a:t> das </a:t>
            </a:r>
            <a:r>
              <a:rPr lang="pt-BR" sz="2000" b="1" dirty="0"/>
              <a:t>A</a:t>
            </a:r>
            <a:r>
              <a:rPr lang="pt-BR" sz="2000" b="1" dirty="0" smtClean="0"/>
              <a:t>ngiospermas</a:t>
            </a:r>
            <a:r>
              <a:rPr lang="pt-BR" sz="2000" dirty="0"/>
              <a:t> geralmente são bonitas e perfumadas. Todos os seus encantos têm como objetivo perpetuar cada espécie, permitindo a reprodução. Cada espécie de angiosperma tem </a:t>
            </a:r>
            <a:r>
              <a:rPr lang="pt-BR" sz="2000" b="1" dirty="0"/>
              <a:t>flores</a:t>
            </a:r>
            <a:r>
              <a:rPr lang="pt-BR" sz="2000" dirty="0"/>
              <a:t> adaptadas ao ambiente e aos polinizadores disponíveis. </a:t>
            </a:r>
            <a:r>
              <a:rPr lang="pt-BR" sz="2000" dirty="0" smtClean="0"/>
              <a:t>Pesquisar exemplos:</a:t>
            </a:r>
          </a:p>
          <a:p>
            <a:pPr marL="0" indent="0" algn="just">
              <a:buNone/>
            </a:pPr>
            <a:r>
              <a:rPr lang="pt-BR" sz="2000" b="1" dirty="0" smtClean="0"/>
              <a:t>a) Classificação </a:t>
            </a:r>
            <a:r>
              <a:rPr lang="pt-BR" sz="2000" b="1" dirty="0"/>
              <a:t>das flores quanto ao </a:t>
            </a:r>
            <a:r>
              <a:rPr lang="pt-BR" sz="2000" b="1" dirty="0" smtClean="0"/>
              <a:t>sexo</a:t>
            </a:r>
          </a:p>
          <a:p>
            <a:pPr marL="0" indent="0" algn="just">
              <a:buNone/>
            </a:pPr>
            <a:r>
              <a:rPr lang="pt-BR" sz="2000" b="1" dirty="0" smtClean="0"/>
              <a:t>b) Classificação </a:t>
            </a:r>
            <a:r>
              <a:rPr lang="pt-BR" sz="2000" b="1" dirty="0"/>
              <a:t>das flores quanto ao número de flores por </a:t>
            </a:r>
            <a:r>
              <a:rPr lang="pt-BR" sz="2000" b="1" dirty="0" smtClean="0"/>
              <a:t>pedúnculo</a:t>
            </a:r>
          </a:p>
          <a:p>
            <a:pPr marL="0" indent="0" algn="just">
              <a:buNone/>
            </a:pPr>
            <a:r>
              <a:rPr lang="pt-BR" sz="2000" b="1" dirty="0" smtClean="0"/>
              <a:t>c) Classificação </a:t>
            </a:r>
            <a:r>
              <a:rPr lang="pt-BR" sz="2000" b="1" dirty="0"/>
              <a:t>das flores quanto à presença ou não de </a:t>
            </a:r>
            <a:r>
              <a:rPr lang="pt-BR" sz="2000" b="1" dirty="0" smtClean="0"/>
              <a:t>verticilos</a:t>
            </a:r>
          </a:p>
          <a:p>
            <a:pPr marL="0" indent="0" algn="just">
              <a:buNone/>
            </a:pPr>
            <a:r>
              <a:rPr lang="pt-BR" sz="2000" b="1" dirty="0" smtClean="0"/>
              <a:t>d) Classificação </a:t>
            </a:r>
            <a:r>
              <a:rPr lang="pt-BR" sz="2000" b="1" dirty="0"/>
              <a:t>das flores quanto </a:t>
            </a:r>
            <a:r>
              <a:rPr lang="pt-BR" sz="2000" b="1" dirty="0" smtClean="0"/>
              <a:t>ao plano </a:t>
            </a:r>
            <a:r>
              <a:rPr lang="pt-BR" sz="2000" b="1" dirty="0"/>
              <a:t>de simetria</a:t>
            </a:r>
            <a:endParaRPr lang="pt-BR" sz="2000" dirty="0"/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518501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73277" y="97186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 smtClean="0"/>
              <a:t>3- Dissecção de uma flor monocotiledônea, identificando todas as estruturas presentes.</a:t>
            </a:r>
          </a:p>
          <a:p>
            <a:pPr marL="0" indent="0">
              <a:buNone/>
            </a:pPr>
            <a:r>
              <a:rPr lang="pt-BR" sz="2000" dirty="0" smtClean="0"/>
              <a:t>4- Apresentar uma imagem microscópica de um corte transversal do ovário de uma flor monocotiledônea.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3941299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4. FLOR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7334" y="1397727"/>
            <a:ext cx="8596668" cy="4552196"/>
          </a:xfrm>
        </p:spPr>
        <p:txBody>
          <a:bodyPr>
            <a:normAutofit/>
          </a:bodyPr>
          <a:lstStyle/>
          <a:p>
            <a:pPr algn="just"/>
            <a:r>
              <a:rPr lang="pt-BR" sz="2000" dirty="0"/>
              <a:t>É</a:t>
            </a:r>
            <a:r>
              <a:rPr lang="pt-BR" sz="2000" dirty="0" smtClean="0"/>
              <a:t> </a:t>
            </a:r>
            <a:r>
              <a:rPr lang="pt-BR" sz="2000" dirty="0"/>
              <a:t>o órgão reprodutivo das plantas angiospermas. </a:t>
            </a:r>
            <a:endParaRPr lang="pt-BR" sz="2000" dirty="0" smtClean="0"/>
          </a:p>
          <a:p>
            <a:pPr algn="just"/>
            <a:r>
              <a:rPr lang="pt-BR" sz="2000" dirty="0" smtClean="0"/>
              <a:t>Flores </a:t>
            </a:r>
            <a:r>
              <a:rPr lang="pt-BR" sz="2000" dirty="0"/>
              <a:t>que apresentam órgãos reprodutores de ambos os sexos, masculino e feminino, são chamadas de</a:t>
            </a:r>
            <a:r>
              <a:rPr lang="pt-BR" sz="2000" b="1" dirty="0"/>
              <a:t> hermafroditas</a:t>
            </a:r>
            <a:r>
              <a:rPr lang="pt-BR" sz="2000" dirty="0"/>
              <a:t> (</a:t>
            </a:r>
            <a:r>
              <a:rPr lang="pt-BR" sz="2000" b="1" dirty="0"/>
              <a:t>ou </a:t>
            </a:r>
            <a:r>
              <a:rPr lang="pt-BR" sz="2000" b="1" dirty="0" smtClean="0"/>
              <a:t>monoica</a:t>
            </a:r>
            <a:r>
              <a:rPr lang="pt-BR" sz="2000" dirty="0" smtClean="0"/>
              <a:t>).</a:t>
            </a:r>
            <a:endParaRPr lang="pt-BR" sz="2000" dirty="0"/>
          </a:p>
          <a:p>
            <a:pPr algn="just"/>
            <a:r>
              <a:rPr lang="pt-BR" sz="2000" dirty="0"/>
              <a:t>Já as flores que apresentam órgãos reprodutores de apenas um dos sexos (masculino ou feminino) são chamadas de </a:t>
            </a:r>
            <a:r>
              <a:rPr lang="pt-BR" sz="2000" b="1" dirty="0" smtClean="0"/>
              <a:t>dioica</a:t>
            </a:r>
            <a:r>
              <a:rPr lang="pt-BR" sz="2000" dirty="0" smtClean="0"/>
              <a:t>.</a:t>
            </a:r>
            <a:endParaRPr lang="pt-BR" sz="2000" dirty="0"/>
          </a:p>
          <a:p>
            <a:pPr algn="just"/>
            <a:r>
              <a:rPr lang="pt-BR" sz="2000" dirty="0"/>
              <a:t>Uma flor hermafrodita é geralmente constituída por quatro conjuntos de folhas modificadas, os verticilos florais. </a:t>
            </a:r>
            <a:endParaRPr lang="pt-BR" sz="2000" dirty="0" smtClean="0"/>
          </a:p>
          <a:p>
            <a:pPr algn="just"/>
            <a:r>
              <a:rPr lang="pt-BR" sz="2000" dirty="0" smtClean="0"/>
              <a:t>Os </a:t>
            </a:r>
            <a:r>
              <a:rPr lang="pt-BR" sz="2000" dirty="0"/>
              <a:t>verticilos se inserem em um ramos especializado, denominado receptáculo floral. </a:t>
            </a:r>
            <a:endParaRPr lang="pt-BR" sz="2000" dirty="0" smtClean="0"/>
          </a:p>
          <a:p>
            <a:pPr algn="just"/>
            <a:r>
              <a:rPr lang="pt-BR" sz="2000" dirty="0" smtClean="0"/>
              <a:t>Os </a:t>
            </a:r>
            <a:r>
              <a:rPr lang="pt-BR" sz="2000" dirty="0"/>
              <a:t>quatro verticilos florais são o </a:t>
            </a:r>
            <a:r>
              <a:rPr lang="pt-BR" sz="2000" b="1" dirty="0"/>
              <a:t>cálice</a:t>
            </a:r>
            <a:r>
              <a:rPr lang="pt-BR" sz="2000" dirty="0"/>
              <a:t>, constituído pelas sépalas, a </a:t>
            </a:r>
            <a:r>
              <a:rPr lang="pt-BR" sz="2000" b="1" dirty="0"/>
              <a:t>corola,</a:t>
            </a:r>
            <a:r>
              <a:rPr lang="pt-BR" sz="2000" dirty="0"/>
              <a:t> constituída pelas pétalas, o </a:t>
            </a:r>
            <a:r>
              <a:rPr lang="pt-BR" sz="2000" b="1" dirty="0"/>
              <a:t>androceu</a:t>
            </a:r>
            <a:r>
              <a:rPr lang="pt-BR" sz="2000" dirty="0"/>
              <a:t>, constituído pelos estames, e o </a:t>
            </a:r>
            <a:r>
              <a:rPr lang="pt-BR" sz="2000" b="1" dirty="0"/>
              <a:t>gineceu</a:t>
            </a:r>
            <a:r>
              <a:rPr lang="pt-BR" sz="2000" dirty="0"/>
              <a:t>, constituído pelos carpelos</a:t>
            </a:r>
            <a:endParaRPr lang="pt-BR" sz="2000" dirty="0" smtClean="0"/>
          </a:p>
          <a:p>
            <a:pPr marL="0" indent="0" algn="just">
              <a:buNone/>
            </a:pPr>
            <a:endParaRPr lang="pt-BR" sz="2000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888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7314"/>
          </a:xfrm>
        </p:spPr>
        <p:txBody>
          <a:bodyPr/>
          <a:lstStyle/>
          <a:p>
            <a:pPr algn="ctr"/>
            <a:r>
              <a:rPr lang="pt-BR" dirty="0" smtClean="0"/>
              <a:t>Verticilos Florais</a:t>
            </a:r>
            <a:endParaRPr lang="pt-BR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691" y="1826788"/>
            <a:ext cx="5997279" cy="418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519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6650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 smtClean="0"/>
              <a:t>Esquema de flor hermafrodita</a:t>
            </a:r>
            <a:r>
              <a:rPr lang="pt-BR" dirty="0" smtClean="0"/>
              <a:t>(</a:t>
            </a:r>
            <a:r>
              <a:rPr lang="pt-BR" b="1" dirty="0" smtClean="0"/>
              <a:t>ou monoica)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0606" y="1476103"/>
            <a:ext cx="7354388" cy="4485781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7863840" y="5221568"/>
            <a:ext cx="1071154" cy="5783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8072846" y="3095896"/>
            <a:ext cx="78377" cy="10842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7037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3440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 smtClean="0"/>
              <a:t>Estruturas Florais das Flores Angiospermas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7334" y="1371601"/>
            <a:ext cx="8596668" cy="4114799"/>
          </a:xfrm>
        </p:spPr>
        <p:txBody>
          <a:bodyPr>
            <a:noAutofit/>
          </a:bodyPr>
          <a:lstStyle/>
          <a:p>
            <a:pPr algn="just"/>
            <a:r>
              <a:rPr lang="pt-BR" sz="2000" b="1" dirty="0"/>
              <a:t>Pedúnculo</a:t>
            </a:r>
            <a:r>
              <a:rPr lang="pt-BR" sz="2000" dirty="0"/>
              <a:t>: Também chamado de </a:t>
            </a:r>
            <a:r>
              <a:rPr lang="pt-BR" sz="2000" b="1" dirty="0"/>
              <a:t>haste</a:t>
            </a:r>
            <a:r>
              <a:rPr lang="pt-BR" sz="2000" dirty="0" smtClean="0"/>
              <a:t>,</a:t>
            </a:r>
            <a:r>
              <a:rPr lang="pt-BR" sz="2000" dirty="0"/>
              <a:t> é uma estrutura que prende a </a:t>
            </a:r>
            <a:r>
              <a:rPr lang="pt-BR" sz="2000" b="1" dirty="0"/>
              <a:t>flor</a:t>
            </a:r>
            <a:r>
              <a:rPr lang="pt-BR" sz="2000" dirty="0"/>
              <a:t> ao caule e sustenta as demais </a:t>
            </a:r>
            <a:r>
              <a:rPr lang="pt-BR" sz="2000" b="1" dirty="0"/>
              <a:t>estruturas florais</a:t>
            </a:r>
            <a:r>
              <a:rPr lang="pt-BR" sz="2000" dirty="0" smtClean="0"/>
              <a:t>.</a:t>
            </a:r>
            <a:endParaRPr lang="pt-BR" sz="2000" dirty="0"/>
          </a:p>
          <a:p>
            <a:pPr algn="just"/>
            <a:r>
              <a:rPr lang="pt-BR" sz="2000" b="1" dirty="0" smtClean="0"/>
              <a:t>Receptáculo</a:t>
            </a:r>
            <a:r>
              <a:rPr lang="pt-BR" sz="2000" dirty="0" smtClean="0"/>
              <a:t>: É </a:t>
            </a:r>
            <a:r>
              <a:rPr lang="pt-BR" sz="2000" dirty="0"/>
              <a:t>uma porção dilatada da extremidade do </a:t>
            </a:r>
            <a:r>
              <a:rPr lang="pt-BR" sz="2000" b="1" dirty="0"/>
              <a:t>pedúnculo</a:t>
            </a:r>
            <a:r>
              <a:rPr lang="pt-BR" sz="2000" dirty="0"/>
              <a:t>. S</a:t>
            </a:r>
            <a:r>
              <a:rPr lang="pt-BR" sz="2000" dirty="0" smtClean="0"/>
              <a:t>erve </a:t>
            </a:r>
            <a:r>
              <a:rPr lang="pt-BR" sz="2000" dirty="0"/>
              <a:t>de base para a inserção a vários conjuntos de círculos de </a:t>
            </a:r>
            <a:r>
              <a:rPr lang="pt-BR" sz="2000" b="1" dirty="0"/>
              <a:t>verticilos florais</a:t>
            </a:r>
            <a:r>
              <a:rPr lang="pt-BR" sz="2000" dirty="0"/>
              <a:t> (folhas modificadas que formam as </a:t>
            </a:r>
            <a:r>
              <a:rPr lang="pt-BR" sz="2000" b="1" dirty="0"/>
              <a:t>estruturas forais</a:t>
            </a:r>
            <a:r>
              <a:rPr lang="pt-BR" sz="2000" dirty="0"/>
              <a:t>). T</a:t>
            </a:r>
            <a:r>
              <a:rPr lang="pt-BR" sz="2000" dirty="0" smtClean="0"/>
              <a:t>ambém podem se </a:t>
            </a:r>
            <a:r>
              <a:rPr lang="pt-BR" sz="2000" dirty="0"/>
              <a:t>formar </a:t>
            </a:r>
            <a:r>
              <a:rPr lang="pt-BR" sz="2000" b="1" dirty="0"/>
              <a:t>nectários</a:t>
            </a:r>
            <a:r>
              <a:rPr lang="pt-BR" sz="2000" dirty="0"/>
              <a:t>.</a:t>
            </a:r>
          </a:p>
          <a:p>
            <a:pPr algn="just"/>
            <a:r>
              <a:rPr lang="pt-BR" sz="2000" b="1" dirty="0"/>
              <a:t>Nectários</a:t>
            </a:r>
            <a:r>
              <a:rPr lang="pt-BR" sz="2000" dirty="0"/>
              <a:t>: Estrutura que geralmente se desenvolve o </a:t>
            </a:r>
            <a:r>
              <a:rPr lang="pt-BR" sz="2000" b="1" dirty="0" smtClean="0"/>
              <a:t>receptáculo</a:t>
            </a:r>
            <a:r>
              <a:rPr lang="pt-BR" sz="2000" dirty="0" smtClean="0"/>
              <a:t>. Produz</a:t>
            </a:r>
            <a:r>
              <a:rPr lang="pt-BR" sz="2000" dirty="0"/>
              <a:t> </a:t>
            </a:r>
            <a:r>
              <a:rPr lang="pt-BR" sz="2000" b="1" dirty="0"/>
              <a:t>néctar</a:t>
            </a:r>
            <a:r>
              <a:rPr lang="pt-BR" sz="2000" dirty="0"/>
              <a:t>, líquido adocicado cuja principal função é atrair </a:t>
            </a:r>
            <a:r>
              <a:rPr lang="pt-BR" sz="2000" b="1" dirty="0"/>
              <a:t>polinizadores</a:t>
            </a:r>
            <a:r>
              <a:rPr lang="pt-BR" sz="2000" dirty="0"/>
              <a:t> (como borboletas, abelhas, beija-flores e morcegos).</a:t>
            </a:r>
          </a:p>
          <a:p>
            <a:pPr marL="0" indent="0">
              <a:buNone/>
            </a:pP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4015259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7334" y="901337"/>
            <a:ext cx="8596668" cy="5140025"/>
          </a:xfrm>
        </p:spPr>
        <p:txBody>
          <a:bodyPr/>
          <a:lstStyle/>
          <a:p>
            <a:pPr algn="just"/>
            <a:r>
              <a:rPr lang="pt-BR" sz="2000" b="1" dirty="0">
                <a:solidFill>
                  <a:schemeClr val="tx1"/>
                </a:solidFill>
              </a:rPr>
              <a:t>Cálice</a:t>
            </a:r>
            <a:r>
              <a:rPr lang="pt-BR" sz="2000" dirty="0">
                <a:solidFill>
                  <a:schemeClr val="tx1"/>
                </a:solidFill>
              </a:rPr>
              <a:t>: Possui, em geral, coloração verde. É composto de </a:t>
            </a:r>
            <a:r>
              <a:rPr lang="pt-BR" sz="2000" b="1" dirty="0">
                <a:solidFill>
                  <a:schemeClr val="tx1"/>
                </a:solidFill>
              </a:rPr>
              <a:t>sépalas</a:t>
            </a:r>
            <a:r>
              <a:rPr lang="pt-BR" sz="2000" dirty="0">
                <a:solidFill>
                  <a:schemeClr val="tx1"/>
                </a:solidFill>
              </a:rPr>
              <a:t>, folhas pouco modificadas que protegem o botão da flor durante seu desenvolvimento, antes de desabrochar</a:t>
            </a:r>
            <a:r>
              <a:rPr lang="pt-BR" sz="2000" dirty="0" smtClean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246" y="1972491"/>
            <a:ext cx="7258879" cy="391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291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7334" y="783771"/>
            <a:ext cx="8596668" cy="5257591"/>
          </a:xfrm>
        </p:spPr>
        <p:txBody>
          <a:bodyPr>
            <a:normAutofit/>
          </a:bodyPr>
          <a:lstStyle/>
          <a:p>
            <a:pPr algn="just"/>
            <a:r>
              <a:rPr lang="pt-BR" sz="2000" b="1" dirty="0" smtClean="0"/>
              <a:t>Corola:</a:t>
            </a:r>
            <a:r>
              <a:rPr lang="pt-BR" sz="2000" dirty="0"/>
              <a:t> </a:t>
            </a:r>
            <a:r>
              <a:rPr lang="pt-BR" sz="2000" dirty="0" smtClean="0"/>
              <a:t>Geralmente </a:t>
            </a:r>
            <a:r>
              <a:rPr lang="pt-BR" sz="2000" dirty="0"/>
              <a:t>é a parte mais vistosa da </a:t>
            </a:r>
            <a:r>
              <a:rPr lang="pt-BR" sz="2000" b="1" dirty="0"/>
              <a:t>flor</a:t>
            </a:r>
            <a:r>
              <a:rPr lang="pt-BR" sz="2000" dirty="0"/>
              <a:t>. É composta </a:t>
            </a:r>
            <a:r>
              <a:rPr lang="pt-BR" sz="2000" dirty="0" smtClean="0"/>
              <a:t>por </a:t>
            </a:r>
            <a:r>
              <a:rPr lang="pt-BR" sz="2000" dirty="0"/>
              <a:t>um conjunto de folhas modificadas – as </a:t>
            </a:r>
            <a:r>
              <a:rPr lang="pt-BR" sz="2000" b="1" dirty="0"/>
              <a:t>pétalas</a:t>
            </a:r>
            <a:r>
              <a:rPr lang="pt-BR" sz="2000" dirty="0"/>
              <a:t>. As </a:t>
            </a:r>
            <a:r>
              <a:rPr lang="pt-BR" sz="2000" b="1" dirty="0"/>
              <a:t>pétalas</a:t>
            </a:r>
            <a:r>
              <a:rPr lang="pt-BR" sz="2000" dirty="0"/>
              <a:t> possuem as mais variadas cores e formas e podem secretar diferentes odores (com cheiros agradáveis ao nosso olfato ou não) para atrair os diferentes </a:t>
            </a:r>
            <a:r>
              <a:rPr lang="pt-BR" sz="2000" b="1" dirty="0"/>
              <a:t>polinizadores</a:t>
            </a:r>
            <a:r>
              <a:rPr lang="pt-BR" sz="2000" dirty="0" smtClean="0"/>
              <a:t>.</a:t>
            </a:r>
          </a:p>
          <a:p>
            <a:pPr marL="0" indent="0">
              <a:buNone/>
            </a:pPr>
            <a:endParaRPr lang="pt-BR" sz="20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205" y="2648766"/>
            <a:ext cx="4140926" cy="357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282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29585" y="736738"/>
            <a:ext cx="8596668" cy="3880773"/>
          </a:xfrm>
        </p:spPr>
        <p:txBody>
          <a:bodyPr>
            <a:normAutofit/>
          </a:bodyPr>
          <a:lstStyle/>
          <a:p>
            <a:r>
              <a:rPr lang="pt-BR" sz="2000" dirty="0"/>
              <a:t>A</a:t>
            </a:r>
            <a:r>
              <a:rPr lang="pt-BR" sz="2000" dirty="0" smtClean="0"/>
              <a:t>s</a:t>
            </a:r>
            <a:r>
              <a:rPr lang="pt-BR" sz="2000" dirty="0"/>
              <a:t> </a:t>
            </a:r>
            <a:r>
              <a:rPr lang="pt-BR" sz="2000" b="1" dirty="0"/>
              <a:t>pétalas</a:t>
            </a:r>
            <a:r>
              <a:rPr lang="pt-BR" sz="2000" dirty="0"/>
              <a:t> também ajudam a proteger os </a:t>
            </a:r>
            <a:r>
              <a:rPr lang="pt-BR" sz="2000" b="1" dirty="0"/>
              <a:t>verticilos</a:t>
            </a:r>
            <a:r>
              <a:rPr lang="pt-BR" sz="2000" dirty="0"/>
              <a:t> mais internos.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262" y="1516379"/>
            <a:ext cx="6923314" cy="504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620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7334" y="875211"/>
            <a:ext cx="8596668" cy="5166151"/>
          </a:xfrm>
        </p:spPr>
        <p:txBody>
          <a:bodyPr>
            <a:normAutofit/>
          </a:bodyPr>
          <a:lstStyle/>
          <a:p>
            <a:pPr algn="just"/>
            <a:r>
              <a:rPr lang="pt-BR" sz="2000" b="1" dirty="0"/>
              <a:t>Androceu:</a:t>
            </a:r>
            <a:r>
              <a:rPr lang="pt-BR" sz="2000" dirty="0"/>
              <a:t> O </a:t>
            </a:r>
            <a:r>
              <a:rPr lang="pt-BR" sz="2000" b="1" dirty="0"/>
              <a:t>androceu</a:t>
            </a:r>
            <a:r>
              <a:rPr lang="pt-BR" sz="2000" dirty="0"/>
              <a:t> é a parte masculina da </a:t>
            </a:r>
            <a:r>
              <a:rPr lang="pt-BR" sz="2000" b="1" dirty="0"/>
              <a:t>flor</a:t>
            </a:r>
            <a:r>
              <a:rPr lang="pt-BR" sz="2000" dirty="0"/>
              <a:t>. As folhas que formam o </a:t>
            </a:r>
            <a:r>
              <a:rPr lang="pt-BR" sz="2000" b="1" dirty="0"/>
              <a:t>androceu</a:t>
            </a:r>
            <a:r>
              <a:rPr lang="pt-BR" sz="2000" dirty="0"/>
              <a:t> são muito modificadas (nem parecem folhas!) – são os </a:t>
            </a:r>
            <a:r>
              <a:rPr lang="pt-BR" sz="2000" b="1" dirty="0"/>
              <a:t>estames</a:t>
            </a:r>
            <a:r>
              <a:rPr lang="pt-BR" sz="2000" dirty="0"/>
              <a:t>.</a:t>
            </a:r>
          </a:p>
          <a:p>
            <a:pPr algn="just"/>
            <a:r>
              <a:rPr lang="pt-BR" sz="2000" dirty="0"/>
              <a:t>Cada </a:t>
            </a:r>
            <a:r>
              <a:rPr lang="pt-BR" sz="2000" b="1" dirty="0"/>
              <a:t>estame</a:t>
            </a:r>
            <a:r>
              <a:rPr lang="pt-BR" sz="2000" dirty="0"/>
              <a:t> possui uma parte mais dilatada na extremidade (que corresponderia ao </a:t>
            </a:r>
            <a:r>
              <a:rPr lang="pt-BR" sz="2000" dirty="0" smtClean="0"/>
              <a:t>limbo </a:t>
            </a:r>
            <a:r>
              <a:rPr lang="pt-BR" sz="2000" dirty="0"/>
              <a:t>de uma folha) – a </a:t>
            </a:r>
            <a:r>
              <a:rPr lang="pt-BR" sz="2000" b="1" dirty="0"/>
              <a:t>antera</a:t>
            </a:r>
            <a:r>
              <a:rPr lang="pt-BR" sz="2000" dirty="0"/>
              <a:t> (dividida em dois compartimentos com um tecido conectivo entre elas) e o </a:t>
            </a:r>
            <a:r>
              <a:rPr lang="pt-BR" sz="2000" b="1" dirty="0"/>
              <a:t>filete</a:t>
            </a:r>
            <a:r>
              <a:rPr lang="pt-BR" sz="2000" dirty="0"/>
              <a:t>, que é continuação do tecido conectivo e prende o </a:t>
            </a:r>
            <a:r>
              <a:rPr lang="pt-BR" sz="2000" b="1" dirty="0"/>
              <a:t>androceu</a:t>
            </a:r>
            <a:r>
              <a:rPr lang="pt-BR" sz="2000" dirty="0"/>
              <a:t> ao receptáculo.</a:t>
            </a:r>
          </a:p>
          <a:p>
            <a:pPr algn="just"/>
            <a:endParaRPr lang="pt-BR" sz="20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2901" t="9825" r="5293"/>
          <a:stretch/>
        </p:blipFill>
        <p:spPr>
          <a:xfrm>
            <a:off x="893525" y="3549726"/>
            <a:ext cx="3487783" cy="3076627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761" y="3549726"/>
            <a:ext cx="3540173" cy="265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88523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EA1960B49E2A0428516763081946A86" ma:contentTypeVersion="8" ma:contentTypeDescription="Crie um novo documento." ma:contentTypeScope="" ma:versionID="2068626e366339e6cc5b859a62a0c75f">
  <xsd:schema xmlns:xsd="http://www.w3.org/2001/XMLSchema" xmlns:xs="http://www.w3.org/2001/XMLSchema" xmlns:p="http://schemas.microsoft.com/office/2006/metadata/properties" xmlns:ns2="30d869b9-72d8-4098-b0ca-a71e53c5a23c" xmlns:ns3="30e30443-f369-4264-95bd-4e5712811764" targetNamespace="http://schemas.microsoft.com/office/2006/metadata/properties" ma:root="true" ma:fieldsID="ece0893c855ee2a5f903ca732bd13b4a" ns2:_="" ns3:_="">
    <xsd:import namespace="30d869b9-72d8-4098-b0ca-a71e53c5a23c"/>
    <xsd:import namespace="30e30443-f369-4264-95bd-4e571281176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d869b9-72d8-4098-b0ca-a71e53c5a2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Marcações de imagem" ma:readOnly="false" ma:fieldId="{5cf76f15-5ced-4ddc-b409-7134ff3c332f}" ma:taxonomyMulti="true" ma:sspId="3714fbfa-5ced-4307-b76a-786f22ad6a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e30443-f369-4264-95bd-4e571281176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8d004b6-5cb1-4554-8722-28b4ede44cb7}" ma:internalName="TaxCatchAll" ma:showField="CatchAllData" ma:web="30e30443-f369-4264-95bd-4e571281176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0d869b9-72d8-4098-b0ca-a71e53c5a23c">
      <Terms xmlns="http://schemas.microsoft.com/office/infopath/2007/PartnerControls"/>
    </lcf76f155ced4ddcb4097134ff3c332f>
    <TaxCatchAll xmlns="30e30443-f369-4264-95bd-4e5712811764" xsi:nil="true"/>
  </documentManagement>
</p:properties>
</file>

<file path=customXml/itemProps1.xml><?xml version="1.0" encoding="utf-8"?>
<ds:datastoreItem xmlns:ds="http://schemas.openxmlformats.org/officeDocument/2006/customXml" ds:itemID="{FB7835CC-D6F0-47FC-84FA-33DAFAD50C89}"/>
</file>

<file path=customXml/itemProps2.xml><?xml version="1.0" encoding="utf-8"?>
<ds:datastoreItem xmlns:ds="http://schemas.openxmlformats.org/officeDocument/2006/customXml" ds:itemID="{3E29C819-DF6A-4E94-843F-AC62E773046B}"/>
</file>

<file path=customXml/itemProps3.xml><?xml version="1.0" encoding="utf-8"?>
<ds:datastoreItem xmlns:ds="http://schemas.openxmlformats.org/officeDocument/2006/customXml" ds:itemID="{CA5BA97E-0468-4742-B80B-9052581BBE41}"/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372</TotalTime>
  <Words>836</Words>
  <Application>Microsoft Office PowerPoint</Application>
  <PresentationFormat>Widescreen</PresentationFormat>
  <Paragraphs>35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0" baseType="lpstr">
      <vt:lpstr>Arial</vt:lpstr>
      <vt:lpstr>Trebuchet MS</vt:lpstr>
      <vt:lpstr>Wingdings 3</vt:lpstr>
      <vt:lpstr>Facetado</vt:lpstr>
      <vt:lpstr>MORFOLOGIA EXTERNA DAS PLANTAS ANGIOSPERMAS  Profª Yara Graciano </vt:lpstr>
      <vt:lpstr>4. FLOR</vt:lpstr>
      <vt:lpstr>Verticilos Florais</vt:lpstr>
      <vt:lpstr>Esquema de flor hermafrodita(ou monoica)</vt:lpstr>
      <vt:lpstr>Estruturas Florais das Flores Angiospermas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Dissecção de uma Flor Dicotiledônea</vt:lpstr>
      <vt:lpstr>Atividade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Windows</dc:creator>
  <cp:lastModifiedBy>Etesp</cp:lastModifiedBy>
  <cp:revision>42</cp:revision>
  <dcterms:created xsi:type="dcterms:W3CDTF">2020-08-18T14:04:15Z</dcterms:created>
  <dcterms:modified xsi:type="dcterms:W3CDTF">2022-09-29T01:05:12Z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0x0101000EA1960B49E2A0428516763081946A86</vt:lpwstr>
  </property>
</Properties>
</file>

<file path=docProps/thumbnail.jpeg>
</file>